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dda937b9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dda937b9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Richard Sutton says to work on things that scale not on thing with a nice payoff because we always have Moore’s law as a backup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6b2d15637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6b2d15637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6b2d15637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6b2d15637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It doesn’t work…. :/ but why?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6b2d15637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6b2d15637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The main reason is this.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If we only relied on Moore’s law in:</a:t>
            </a:r>
            <a:br>
              <a:rPr lang="fr">
                <a:solidFill>
                  <a:schemeClr val="dk1"/>
                </a:solidFill>
              </a:rPr>
            </a:br>
            <a:r>
              <a:rPr lang="fr">
                <a:solidFill>
                  <a:schemeClr val="dk1"/>
                </a:solidFill>
              </a:rPr>
              <a:t>2016: 20y = 2 ^10 =&gt; 8 ^3 =&gt; depth 3</a:t>
            </a:r>
            <a:br>
              <a:rPr lang="fr">
                <a:solidFill>
                  <a:schemeClr val="dk1"/>
                </a:solidFill>
              </a:rPr>
            </a:br>
            <a:r>
              <a:rPr lang="fr">
                <a:solidFill>
                  <a:schemeClr val="dk1"/>
                </a:solidFill>
              </a:rPr>
              <a:t>2022: 24y = 2 ^ 12 =&gt; 8 ^ 4 =&gt; depth 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to get there we need 8^8 =&gt; 2^24 =&gt; 48 years =&gt; 2045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4c24ffec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4c24ffec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6b9944cd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6b9944cd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6b2d1563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6b2d1563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6b2d15637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6b2d15637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Solving chess = key towards general intelligence</a:t>
            </a:r>
            <a:br>
              <a:rPr lang="fr"/>
            </a:br>
            <a:r>
              <a:rPr lang="fr">
                <a:solidFill>
                  <a:schemeClr val="dk1"/>
                </a:solidFill>
              </a:rPr>
              <a:t>11.8GFlops = Wii</a:t>
            </a:r>
            <a:br>
              <a:rPr lang="fr">
                <a:solidFill>
                  <a:schemeClr val="dk1"/>
                </a:solidFill>
              </a:rPr>
            </a:br>
            <a:r>
              <a:rPr lang="fr">
                <a:solidFill>
                  <a:schemeClr val="dk1"/>
                </a:solidFill>
              </a:rPr>
              <a:t>51,000$ / GFlop now 0.02$ /GFlop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Kind of a “Chinese room experiment”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6b2d15637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6b2d15637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200 millions de positions/sec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taille de la gravure 60 fois plus importante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alpha-beta (58-63)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Paper = how they designed specific chips for performance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6b2d15637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6b2d15637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Richard Sutton says to work on things that scale not on thing with a nice payoff because we always have Moore’s law as a backup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WXuK6gekU1Y" TargetMode="External"/><Relationship Id="rId4" Type="http://schemas.openxmlformats.org/officeDocument/2006/relationships/hyperlink" Target="https://drive.google.com/drive/folders/1h79bcx3maAo0LSu7NNZIuyE8FkrqhCFb?usp=sharing" TargetMode="External"/><Relationship Id="rId5" Type="http://schemas.openxmlformats.org/officeDocument/2006/relationships/hyperlink" Target="https://arxiv.org/abs/1902.04522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scitepress.org/Papers/2021/102459/102459.pdf" TargetMode="External"/><Relationship Id="rId4" Type="http://schemas.openxmlformats.org/officeDocument/2006/relationships/hyperlink" Target="https://arxiv.org/abs/1902.10565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3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</a:rPr>
              <a:t>AlphaGo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2022 - 2023 - Théo Matricon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775" y="1343171"/>
            <a:ext cx="4065674" cy="27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63" y="651812"/>
            <a:ext cx="3490924" cy="35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968" y="0"/>
            <a:ext cx="362401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1208125" y="4286250"/>
            <a:ext cx="354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Richard Sutton a.k.a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one of the father of classical RL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5">
            <a:alphaModFix/>
          </a:blip>
          <a:srcRect b="0" l="5633" r="0" t="0"/>
          <a:stretch/>
        </p:blipFill>
        <p:spPr>
          <a:xfrm>
            <a:off x="5643900" y="999375"/>
            <a:ext cx="2704974" cy="263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/>
        </p:nvSpPr>
        <p:spPr>
          <a:xfrm>
            <a:off x="965925" y="1740600"/>
            <a:ext cx="7286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Roboto"/>
                <a:ea typeface="Roboto"/>
                <a:cs typeface="Roboto"/>
                <a:sym typeface="Roboto"/>
              </a:rPr>
              <a:t>Then let’s do the same for Go!</a:t>
            </a:r>
            <a:endParaRPr sz="4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2254925" y="4016025"/>
            <a:ext cx="4519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600" strike="sngStrike">
                <a:latin typeface="Roboto"/>
                <a:ea typeface="Roboto"/>
                <a:cs typeface="Roboto"/>
                <a:sym typeface="Roboto"/>
              </a:rPr>
              <a:t>i.e. </a:t>
            </a:r>
            <a:r>
              <a:rPr lang="fr" sz="1600" strike="sngStrike">
                <a:latin typeface="Roboto"/>
                <a:ea typeface="Roboto"/>
                <a:cs typeface="Roboto"/>
                <a:sym typeface="Roboto"/>
              </a:rPr>
              <a:t>not learn anything</a:t>
            </a:r>
            <a:endParaRPr sz="1600" strike="sngStrike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/>
        </p:nvSpPr>
        <p:spPr>
          <a:xfrm>
            <a:off x="-100" y="307500"/>
            <a:ext cx="9144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400">
                <a:latin typeface="Roboto"/>
                <a:ea typeface="Roboto"/>
                <a:cs typeface="Roboto"/>
                <a:sym typeface="Roboto"/>
              </a:rPr>
              <a:t>It doesn’t work!</a:t>
            </a:r>
            <a:endParaRPr sz="3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 b="3316" l="30441" r="17207" t="0"/>
          <a:stretch/>
        </p:blipFill>
        <p:spPr>
          <a:xfrm>
            <a:off x="3321013" y="1015500"/>
            <a:ext cx="2501974" cy="369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2279850" y="1132650"/>
            <a:ext cx="45843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Game tree complexity = b</a:t>
            </a:r>
            <a:r>
              <a:rPr baseline="30000" lang="fr" sz="2500"/>
              <a:t>d</a:t>
            </a:r>
            <a:endParaRPr baseline="30000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/>
              <a:t>Branching Factors:</a:t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Chess:         				35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Go :             				250</a:t>
            </a: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438000" y="2371650"/>
            <a:ext cx="8268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>
                <a:latin typeface="Roboto"/>
                <a:ea typeface="Roboto"/>
                <a:cs typeface="Roboto"/>
                <a:sym typeface="Roboto"/>
              </a:rPr>
              <a:t>TO BE CONTINUED AFTER A SHORT </a:t>
            </a:r>
            <a:r>
              <a:rPr lang="fr" sz="2700" strike="sngStrike">
                <a:latin typeface="Roboto"/>
                <a:ea typeface="Roboto"/>
                <a:cs typeface="Roboto"/>
                <a:sym typeface="Roboto"/>
              </a:rPr>
              <a:t>AD</a:t>
            </a:r>
            <a:r>
              <a:rPr lang="fr" sz="2700">
                <a:latin typeface="Roboto"/>
                <a:ea typeface="Roboto"/>
                <a:cs typeface="Roboto"/>
                <a:sym typeface="Roboto"/>
              </a:rPr>
              <a:t> BREAK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Time</a:t>
            </a:r>
            <a:endParaRPr/>
          </a:p>
        </p:txBody>
      </p:sp>
      <p:sp>
        <p:nvSpPr>
          <p:cNvPr id="75" name="Google Shape;75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4 TDs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12h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1 project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Objective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/>
              <a:t>A Go player, there are 3 levels:</a:t>
            </a:r>
            <a:endParaRPr sz="2800"/>
          </a:p>
          <a:p>
            <a:pPr indent="-381000" lvl="1" marL="914400" rtl="0" algn="l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fr" sz="2400"/>
              <a:t>1) MCTS Go Player (same as 2nd year so &lt;10 grade)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fr" sz="2400"/>
              <a:t>2) NN guided MCTS Go Player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fr" sz="2400"/>
              <a:t>3) RL Learning MCTS Go Player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Supports</a:t>
            </a:r>
            <a:endParaRPr/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 u="sng">
                <a:solidFill>
                  <a:schemeClr val="hlink"/>
                </a:solidFill>
                <a:hlinkClick r:id="rId3"/>
              </a:rPr>
              <a:t>The movie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 u="sng">
                <a:solidFill>
                  <a:schemeClr val="hlink"/>
                </a:solidFill>
                <a:hlinkClick r:id="rId4"/>
              </a:rPr>
              <a:t>The original Alpha papers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 u="sng">
                <a:solidFill>
                  <a:schemeClr val="hlink"/>
                </a:solidFill>
                <a:hlinkClick r:id="rId5"/>
              </a:rPr>
              <a:t>ELF Go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Other references</a:t>
            </a:r>
            <a:endParaRPr/>
          </a:p>
        </p:txBody>
      </p:sp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Mostly to speed-up training</a:t>
            </a:r>
            <a:endParaRPr/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 u="sng">
                <a:solidFill>
                  <a:schemeClr val="hlink"/>
                </a:solidFill>
                <a:hlinkClick r:id="rId3"/>
              </a:rPr>
              <a:t>Improvements to Increase the Efficiency of the AlphaZero Algorithm: A Case Study in the Game ’Connect 4’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Tips and tricks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/>
        </p:nvSpPr>
        <p:spPr>
          <a:xfrm>
            <a:off x="2087250" y="2017650"/>
            <a:ext cx="4472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Roboto"/>
                <a:ea typeface="Roboto"/>
                <a:cs typeface="Roboto"/>
                <a:sym typeface="Roboto"/>
              </a:rPr>
              <a:t>1995</a:t>
            </a:r>
            <a:endParaRPr sz="6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050" y="3125850"/>
            <a:ext cx="4167333" cy="19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2866686" cy="15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475" y="2649575"/>
            <a:ext cx="2410050" cy="2341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6">
            <a:alphaModFix/>
          </a:blip>
          <a:srcRect b="0" l="57495" r="0" t="0"/>
          <a:stretch/>
        </p:blipFill>
        <p:spPr>
          <a:xfrm>
            <a:off x="370043" y="2649575"/>
            <a:ext cx="2272927" cy="234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58625" y="152400"/>
            <a:ext cx="1712850" cy="171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 rotWithShape="1">
          <a:blip r:embed="rId6">
            <a:alphaModFix/>
          </a:blip>
          <a:srcRect b="0" l="57495" r="0" t="0"/>
          <a:stretch/>
        </p:blipFill>
        <p:spPr>
          <a:xfrm>
            <a:off x="6778581" y="-46587"/>
            <a:ext cx="2272927" cy="234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22357" r="18526" t="0"/>
          <a:stretch/>
        </p:blipFill>
        <p:spPr>
          <a:xfrm>
            <a:off x="357700" y="878163"/>
            <a:ext cx="3220426" cy="30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875" y="226925"/>
            <a:ext cx="2906350" cy="43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3578125" y="2017650"/>
            <a:ext cx="1798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Roboto"/>
                <a:ea typeface="Roboto"/>
                <a:cs typeface="Roboto"/>
                <a:sym typeface="Roboto"/>
              </a:rPr>
              <a:t>VS</a:t>
            </a:r>
            <a:endParaRPr sz="6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624300" y="4090600"/>
            <a:ext cx="252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Kasparov a.k.a. at the time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as the GOAT of chess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370100" y="4090600"/>
            <a:ext cx="161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A Black Wii a.k.a.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Deep Blue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/>
        </p:nvSpPr>
        <p:spPr>
          <a:xfrm>
            <a:off x="928650" y="2110050"/>
            <a:ext cx="728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Roboto"/>
                <a:ea typeface="Roboto"/>
                <a:cs typeface="Roboto"/>
                <a:sym typeface="Roboto"/>
              </a:rPr>
              <a:t>How did DeepBlue work?</a:t>
            </a:r>
            <a:endParaRPr sz="4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-25" y="3503550"/>
            <a:ext cx="9144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latin typeface="Roboto"/>
                <a:ea typeface="Roboto"/>
                <a:cs typeface="Roboto"/>
                <a:sym typeface="Roboto"/>
              </a:rPr>
              <a:t>𝛂-𝛃 + Chess Heuristics + Specialised Chips</a:t>
            </a:r>
            <a:endParaRPr sz="2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/>
        </p:nvSpPr>
        <p:spPr>
          <a:xfrm>
            <a:off x="928650" y="1371150"/>
            <a:ext cx="7286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Roboto"/>
                <a:ea typeface="Roboto"/>
                <a:cs typeface="Roboto"/>
                <a:sym typeface="Roboto"/>
              </a:rPr>
              <a:t>What did we learn?</a:t>
            </a:r>
            <a:endParaRPr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Roboto"/>
                <a:ea typeface="Roboto"/>
                <a:cs typeface="Roboto"/>
                <a:sym typeface="Roboto"/>
              </a:rPr>
              <a:t>Nothing…</a:t>
            </a:r>
            <a:endParaRPr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